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1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.png" ContentType="image/png"/>
  <Override PartName="/ppt/media/image3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21.xml.rels" ContentType="application/vnd.openxmlformats-package.relationships+xml"/>
  <Override PartName="/ppt/slides/_rels/slide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x="9144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7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 idx="8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 idx="9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1CF2FCA3-F6AB-472B-A73F-1991C2EDC38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ldImg"/>
          </p:nvPr>
        </p:nvSpPr>
        <p:spPr>
          <a:xfrm>
            <a:off x="1143000" y="685800"/>
            <a:ext cx="4550040" cy="3407040"/>
          </a:xfrm>
          <a:prstGeom prst="rect">
            <a:avLst/>
          </a:prstGeom>
          <a:ln w="0">
            <a:noFill/>
          </a:ln>
        </p:spPr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64080" cy="4092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sldNum" idx="29"/>
          </p:nvPr>
        </p:nvSpPr>
        <p:spPr>
          <a:xfrm>
            <a:off x="3884760" y="8685360"/>
            <a:ext cx="2949480" cy="43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2A8BB9E-3087-4B30-9982-892C7F6D72B3}" type="slidenum">
              <a:rPr b="0" lang="en-US" sz="1200" spc="-1" strike="noStrike">
                <a:solidFill>
                  <a:srgbClr val="000000"/>
                </a:solidFill>
                <a:latin typeface="Times New Roman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3F7190-41EA-4C45-8DC1-2239DCF2F10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B8299E-729A-4EB9-B9CF-E26985747EA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E3E511-E55A-48CB-9531-03076BB771E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6D3692-743D-4FDB-B1F9-9BA4488C2CA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5F1A24F-4544-49E6-8C64-DC51A4B76A5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FA793DE-25F6-41AB-A1B0-7F1F0912EE8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3B6BDA8-3CDF-4C93-8FEF-F3289AB8173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CF3F9E5-465D-4963-B19B-A4D5142DBEE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21A48E5-B05C-4AA7-9D8C-E994A9D8865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E8024BA-7611-4868-8FA5-2B4DD3D3278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D0791B5-8679-4748-9D73-C29BF4718B7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B9A79D-25C5-4E02-B543-718297098DB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F518251-E726-4F85-8416-DA2AEAAE67E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F73B1B3-A2F9-4691-916F-045C5978086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8053DAF-D988-4144-95AC-7511CF483D1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100AA5D-BA8F-40AB-A480-B6DD709D784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317FE43-97C8-400A-95DF-3767C2F90F8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810DF4C-AC35-4A8B-B7DF-BBCECA8C715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7721ED-C20A-42E3-8648-7A542121965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223BC5-6A46-4262-AC5E-3716268D0B9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76A21C-77E3-4EE7-BF52-954F40B4164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1A0F18-865F-41F5-A776-5FCCD8F1DC0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7C993A-0C90-4A67-B2FD-C751BDD5882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F134AA-D7A5-48C6-B405-800A96FE55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7316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7B135F0-E55E-4736-AA69-6725CB1032E5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7316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D484AC9-8E40-4957-913A-F405D6098371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0" y="2130480"/>
            <a:ext cx="9141480" cy="1447560"/>
          </a:xfrm>
          <a:prstGeom prst="rect">
            <a:avLst/>
          </a:prstGeom>
          <a:solidFill>
            <a:srgbClr val="00b0f0"/>
          </a:solidFill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1371600" y="4563360"/>
            <a:ext cx="6378480" cy="672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228600" indent="-228600" algn="ctr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8b8b8b"/>
                </a:solidFill>
                <a:latin typeface="Calibri"/>
                <a:ea typeface="DejaVu Sans"/>
              </a:rPr>
              <a:t>Peter H. Chen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90" name="Picture 2" descr="Reinforcement learning - Wikipedia"/>
          <p:cNvPicPr/>
          <p:nvPr/>
        </p:nvPicPr>
        <p:blipFill>
          <a:blip r:embed="rId1"/>
          <a:stretch/>
        </p:blipFill>
        <p:spPr>
          <a:xfrm>
            <a:off x="4212000" y="3645000"/>
            <a:ext cx="919440" cy="89064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A8F234-0F12-41CF-B0CF-F16ECDFAC11B}" type="slidenum">
              <a:t>1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BD6ACA73-BD98-479A-8F16-CF01FF5C699D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7552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(2:30-3:00/11:00)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Serena calculate and decide the animal is Koala or not.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0.79 &gt; 0.5, it is koala.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34" name="標題 9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C299EC6-13F6-457A-8F9D-AEAFB6A7FF63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10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36" name="" descr=""/>
          <p:cNvPicPr/>
          <p:nvPr/>
        </p:nvPicPr>
        <p:blipFill>
          <a:blip r:embed="rId1"/>
          <a:stretch/>
        </p:blipFill>
        <p:spPr>
          <a:xfrm>
            <a:off x="457200" y="2286000"/>
            <a:ext cx="7772400" cy="362304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B1803748-BE94-42C3-9BF0-96AE13E0365E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5266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Network (2:30-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3:00/11:00)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0.1505 &lt; 0.5, it is 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not Koala.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39" name="標題 10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sldNum" idx="19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FC7D84F-6DA2-433F-9B9E-376F6FD2FDD9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11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0" y="2286000"/>
            <a:ext cx="9143640" cy="426240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CC07DCCF-57C0-497D-8163-BE9A4C6BCED5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4339800" cy="9838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(3:01-4:16/11:00)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Mike, Mohan, Shakib to to Serena.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Joyti and Chen go to Nidhi.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Finally, go to Sergey and get the answer. 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44" name="標題 11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89AAE08-1B6B-4D5B-98A8-4CBD64C91D17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12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4800600" y="218160"/>
            <a:ext cx="3886200" cy="406368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pic>
        <p:nvPicPr>
          <p:cNvPr id="147" name="" descr=""/>
          <p:cNvPicPr/>
          <p:nvPr/>
        </p:nvPicPr>
        <p:blipFill>
          <a:blip r:embed="rId2"/>
          <a:stretch/>
        </p:blipFill>
        <p:spPr>
          <a:xfrm>
            <a:off x="228600" y="2584440"/>
            <a:ext cx="3429000" cy="358560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pic>
        <p:nvPicPr>
          <p:cNvPr id="148" name="" descr=""/>
          <p:cNvPicPr/>
          <p:nvPr/>
        </p:nvPicPr>
        <p:blipFill>
          <a:blip r:embed="rId3"/>
          <a:stretch/>
        </p:blipFill>
        <p:spPr>
          <a:xfrm>
            <a:off x="4114800" y="4205880"/>
            <a:ext cx="4614840" cy="265212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B8DEF9A0-0E5F-43BC-BD92-1760EBDF8C42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DL: 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Neura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l 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Netwo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232200" y="1371600"/>
            <a:ext cx="8683200" cy="68580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(4:20-5:10/11:00)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This is the neural network. 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How do you train it?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51" name="標題 12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9169ECE-242F-4C5B-9897-4D8A557D37C8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13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53" name="" descr=""/>
          <p:cNvPicPr/>
          <p:nvPr/>
        </p:nvPicPr>
        <p:blipFill>
          <a:blip r:embed="rId1"/>
          <a:stretch/>
        </p:blipFill>
        <p:spPr>
          <a:xfrm>
            <a:off x="1600200" y="2355840"/>
            <a:ext cx="6562440" cy="400068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671D0FE3-51A1-4D04-99D4-1005A879F60D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232200" y="1371600"/>
            <a:ext cx="8683200" cy="45720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(5:11-5:30/11:00)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Initially, each person is random guess the result.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56" name="標題 13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sldNum" idx="22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CFA4D0C-B74D-42FE-9553-88E09F81BAFE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14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58" name="" descr=""/>
          <p:cNvPicPr/>
          <p:nvPr/>
        </p:nvPicPr>
        <p:blipFill>
          <a:blip r:embed="rId1"/>
          <a:stretch/>
        </p:blipFill>
        <p:spPr>
          <a:xfrm>
            <a:off x="333720" y="1991160"/>
            <a:ext cx="8581680" cy="463824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8A699880-6459-4EE9-8B18-99FB6032DA83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subTitle"/>
          </p:nvPr>
        </p:nvSpPr>
        <p:spPr>
          <a:xfrm>
            <a:off x="232200" y="1371600"/>
            <a:ext cx="8683200" cy="68580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(5:31-5:50/11:00)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AT the end, we have supervisor to judge the result is correct or not.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At the beginning, Sergey say, “This does not look like Koala”. Supervisor, say, “It is Koala. Please check your code”.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61" name="標題 14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BB844CF-820D-4274-BC11-3A38DC8F5A02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15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>
            <a:off x="1143000" y="2514600"/>
            <a:ext cx="6629400" cy="443700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33A1EA85-F3FC-473B-952D-EA7B53F61DF2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232200" y="1371600"/>
            <a:ext cx="8683200" cy="45720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(5:51-6:00/11:00)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Sergey go back to middle layers and said “it is Koala”.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66" name="標題 15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827765E-D8D3-4397-A703-4268880A00C5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16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68" name="" descr=""/>
          <p:cNvPicPr/>
          <p:nvPr/>
        </p:nvPicPr>
        <p:blipFill>
          <a:blip r:embed="rId1"/>
          <a:stretch/>
        </p:blipFill>
        <p:spPr>
          <a:xfrm>
            <a:off x="457200" y="1963080"/>
            <a:ext cx="7462800" cy="473616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F94D0C5C-324A-4AEA-9263-3CD0C182DF38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228600" y="1371600"/>
            <a:ext cx="8683200" cy="81576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(6:01-6:13/11:00)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Middle layer will go back to input and said to inputs, “It is Koala head and body”.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You need to be careful next time.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71" name="標題 16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sldNum" idx="25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3EF5909-AB73-48CA-B82B-378CD423AC49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17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73" name="" descr=""/>
          <p:cNvPicPr/>
          <p:nvPr/>
        </p:nvPicPr>
        <p:blipFill>
          <a:blip r:embed="rId1"/>
          <a:stretch/>
        </p:blipFill>
        <p:spPr>
          <a:xfrm>
            <a:off x="742680" y="2187360"/>
            <a:ext cx="7258320" cy="444204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14CBF1E3-67AD-4AE0-A51A-88157E544CB0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228600" y="1371600"/>
            <a:ext cx="8683200" cy="45720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(6:15-6:50/11:00)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The error is fixed next time with Backward Error Propagation. 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76" name="標題 17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A6D67D4-29DE-40B3-BEC0-AB583F2EA0A9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18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78" name="" descr=""/>
          <p:cNvPicPr/>
          <p:nvPr/>
        </p:nvPicPr>
        <p:blipFill>
          <a:blip r:embed="rId1"/>
          <a:stretch/>
        </p:blipFill>
        <p:spPr>
          <a:xfrm>
            <a:off x="1143000" y="1991160"/>
            <a:ext cx="6752880" cy="486684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FFA571A4-B096-4B3C-AB8F-D735F022CA3C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subTitle"/>
          </p:nvPr>
        </p:nvSpPr>
        <p:spPr>
          <a:xfrm>
            <a:off x="228600" y="1371600"/>
            <a:ext cx="8683200" cy="45720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(6:50-7:50/11:00)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You can take several Koala images to train. Repeat several times. Initially, errors, and finally correct them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81" name="標題 18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4C75183-AA39-4BEE-9932-E73BFDFA4163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19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83" name="" descr=""/>
          <p:cNvPicPr/>
          <p:nvPr/>
        </p:nvPicPr>
        <p:blipFill>
          <a:blip r:embed="rId1"/>
          <a:stretch/>
        </p:blipFill>
        <p:spPr>
          <a:xfrm>
            <a:off x="500400" y="1889640"/>
            <a:ext cx="8181720" cy="480960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F2C30B38-29E0-45F8-80DA-D44BB74998D0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5266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L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: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N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e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u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r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a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l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N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e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t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w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o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r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k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(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: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-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: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3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/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1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1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: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</a:t>
            </a: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P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r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e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i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c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t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K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o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a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l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a</a:t>
            </a: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93" name="標題 3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sldNum" idx="10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744E213-09FE-439B-A07F-C9C1CD353CDC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2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677880" y="1991160"/>
            <a:ext cx="7323120" cy="418104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F7809397-0290-4A6E-8320-505229A5F1EC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228600" y="1371600"/>
            <a:ext cx="8683200" cy="68580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(8:00-11:00/11:00)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You can increase layers to improve the prediction accuracy.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Each neuron is distributed computing and very smart.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86" name="標題 19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sldNum" idx="28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A76D424-72E4-43DB-AAB9-5CA3176DF57A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20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88" name="" descr=""/>
          <p:cNvPicPr/>
          <p:nvPr/>
        </p:nvPicPr>
        <p:blipFill>
          <a:blip r:embed="rId1"/>
          <a:stretch/>
        </p:blipFill>
        <p:spPr>
          <a:xfrm>
            <a:off x="914400" y="2458800"/>
            <a:ext cx="7086600" cy="389772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60E6C7DA-A18F-4602-B2C0-DECC6E8C9370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0" y="2130480"/>
            <a:ext cx="9121680" cy="144756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1" lang="en-US" sz="6000" spc="-1" strike="noStrike">
                <a:solidFill>
                  <a:srgbClr val="ffff00"/>
                </a:solidFill>
                <a:latin typeface="Calibri"/>
                <a:ea typeface="DejaVu Sans"/>
              </a:rPr>
              <a:t>End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7C6CEA9-89E7-45B1-B8B6-A3E012A7274C}" type="slidenum">
              <a:t>21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5E8EAEF1-5A0B-4DB0-93B2-DA750CA100B2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7552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(0:30-0:50/11:00)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Each student responsible one part of Koala.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Mike: Eye, Mohan: Nose, Chen: body, Joyti: front legs. 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98" name="標題 4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5703094-904E-4E52-9F83-5AF54B48D404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3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663480" y="2286000"/>
            <a:ext cx="8001000" cy="430236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32ED07E9-2AE5-44CD-A853-E211C95E126B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7552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(0:50-1:00/11:00)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Predict Koala by eye. 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0: no, 0.5: not sure, 1: yes.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03" name="標題 2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7C2AF6D-A531-4C24-9F18-1F93330B82B1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4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685800" y="2286000"/>
            <a:ext cx="7610040" cy="394308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6255FCF5-1459-4A41-8BB3-5D3802C5B060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4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 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D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L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: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 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N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e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u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r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a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l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 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N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e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t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w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o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r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5266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(1:01-1:17/11:00)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How exactly train them to predict.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08" name="標題 5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sldNum" idx="13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F088FE8-4983-43D0-A865-A9809DD15113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5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685800" y="2286000"/>
            <a:ext cx="6895800" cy="361656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23BBF8ED-C55B-4363-90A2-75F431E6CC87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DL: 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Neura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l 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Netwo</a:t>
            </a: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9838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(1:30-1:40/11:00)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Mike: Eye Detector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Mohan: Nose detector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13" name="標題 6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B524870-CBE0-425A-97D5-E8D4FD46FDA3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6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619560" y="2238840"/>
            <a:ext cx="8524440" cy="461916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271324FC-8943-4C55-BAA1-97A4FA96B4B6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7552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(2:00-2:07/11:00)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Mike: Eye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Mohan: Nose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18" name="標題 1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4C80464-ED4E-4464-86D3-C63B4E99EB20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7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1143000" y="2389320"/>
            <a:ext cx="6629400" cy="401148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D11AD13F-9544-4FF7-AACD-065B3EB0831F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12052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(2:00-2:25/11:00)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Mike: Eye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Mohan: Nose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Sakib: ears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All go to Serena to decide the animal is Koala or not.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23" name="標題 7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sldNum" idx="16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B4D5DAC-09AF-4DCF-8A01-DBAA1CEDAA4B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8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25" name="" descr=""/>
          <p:cNvPicPr/>
          <p:nvPr/>
        </p:nvPicPr>
        <p:blipFill>
          <a:blip r:embed="rId1"/>
          <a:stretch/>
        </p:blipFill>
        <p:spPr>
          <a:xfrm>
            <a:off x="228600" y="2736000"/>
            <a:ext cx="4114800" cy="337788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pic>
        <p:nvPicPr>
          <p:cNvPr id="126" name="" descr=""/>
          <p:cNvPicPr/>
          <p:nvPr/>
        </p:nvPicPr>
        <p:blipFill>
          <a:blip r:embed="rId2"/>
          <a:stretch/>
        </p:blipFill>
        <p:spPr>
          <a:xfrm>
            <a:off x="4560120" y="2743200"/>
            <a:ext cx="4372200" cy="297180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7EAE5449-969D-41DB-8B81-E3031962A89B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0760" cy="742320"/>
          </a:xfrm>
          <a:prstGeom prst="rect">
            <a:avLst/>
          </a:prstGeom>
          <a:gradFill rotWithShape="0">
            <a:gsLst>
              <a:gs pos="0">
                <a:srgbClr val="bf0000"/>
              </a:gs>
              <a:gs pos="100000">
                <a:srgbClr val="710000"/>
              </a:gs>
            </a:gsLst>
            <a:lin ang="8100000"/>
          </a:gradFill>
          <a:ln w="0">
            <a:noFill/>
          </a:ln>
        </p:spPr>
        <p:txBody>
          <a:bodyPr lIns="0" rIns="0" tIns="0" bIns="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1" lang="en-US" sz="4200" spc="-1" strike="noStrike">
                <a:solidFill>
                  <a:srgbClr val="ffff00"/>
                </a:solidFill>
                <a:latin typeface="Calibri"/>
                <a:ea typeface="DejaVu Sans"/>
              </a:rPr>
              <a:t>004 DL: Neural Network</a:t>
            </a:r>
            <a:endParaRPr b="0" lang="en-US" sz="42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ubTitle"/>
          </p:nvPr>
        </p:nvSpPr>
        <p:spPr>
          <a:xfrm>
            <a:off x="232200" y="1302120"/>
            <a:ext cx="8454600" cy="526680"/>
          </a:xfrm>
          <a:prstGeom prst="rect">
            <a:avLst/>
          </a:prstGeom>
          <a:noFill/>
          <a:ln w="0">
            <a:solidFill>
              <a:srgbClr val="c00000"/>
            </a:solidFill>
          </a:ln>
        </p:spPr>
        <p:txBody>
          <a:bodyPr lIns="0" rIns="0" tIns="0" bIns="0" anchor="t">
            <a:noAutofit/>
          </a:bodyPr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1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DL: Neural Network (2:30-3:00/11:00)</a:t>
            </a:r>
            <a:endParaRPr b="0" lang="en-US" sz="1300" spc="-1" strike="noStrike">
              <a:latin typeface="Arial"/>
            </a:endParaRPr>
          </a:p>
          <a:p>
            <a:pPr marL="465120" indent="-465120">
              <a:lnSpc>
                <a:spcPct val="100000"/>
              </a:lnSpc>
              <a:spcBef>
                <a:spcPts val="360"/>
              </a:spcBef>
              <a:buClr>
                <a:srgbClr val="0070c0"/>
              </a:buClr>
              <a:buFont typeface="Wingdings" charset="2"/>
              <a:buChar char=""/>
            </a:pPr>
            <a:r>
              <a:rPr b="0" lang="en-US" sz="1300" spc="-1" strike="noStrike">
                <a:solidFill>
                  <a:srgbClr val="000000"/>
                </a:solidFill>
                <a:latin typeface="Calibri"/>
                <a:ea typeface="DejaVu Sans"/>
              </a:rPr>
              <a:t>Serena use this formula to decide the animal is Koala or not.</a:t>
            </a:r>
            <a:endParaRPr b="0" lang="en-US" sz="1300" spc="-1" strike="noStrike">
              <a:latin typeface="Arial"/>
            </a:endParaRPr>
          </a:p>
        </p:txBody>
      </p:sp>
      <p:sp>
        <p:nvSpPr>
          <p:cNvPr id="129" name="標題 8"/>
          <p:cNvSpPr/>
          <p:nvPr/>
        </p:nvSpPr>
        <p:spPr>
          <a:xfrm>
            <a:off x="2880" y="759600"/>
            <a:ext cx="9137880" cy="337680"/>
          </a:xfrm>
          <a:prstGeom prst="rect">
            <a:avLst/>
          </a:prstGeom>
          <a:gradFill rotWithShape="0">
            <a:gsLst>
              <a:gs pos="0">
                <a:srgbClr val="00afef"/>
              </a:gs>
              <a:gs pos="100000">
                <a:srgbClr val="00688e"/>
              </a:gs>
            </a:gsLst>
            <a:lin ang="81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https://www.youtube.com/watch?v=ER2It2mIagI&amp;list=PLeo1K3hjS3uu7CxAacxVndI4bE_o3BDtO&amp;index=4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11400" cy="342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08DE021-5DD8-4574-88D7-D6C729A51B08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9</a:t>
            </a:fld>
            <a:endParaRPr b="0" lang="en-US" sz="1200" spc="-1" strike="noStrike">
              <a:latin typeface="Times New Roman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1"/>
          <a:stretch/>
        </p:blipFill>
        <p:spPr>
          <a:xfrm>
            <a:off x="914400" y="2057400"/>
            <a:ext cx="6861240" cy="3664800"/>
          </a:xfrm>
          <a:prstGeom prst="rect">
            <a:avLst/>
          </a:prstGeom>
          <a:ln w="0">
            <a:solidFill>
              <a:srgbClr val="bf0041"/>
            </a:solidFill>
          </a:ln>
        </p:spPr>
      </p:pic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fld id="{683FF79B-4485-4CFA-B8A3-0873EF290DEF}" type="datetime1">
              <a:rPr lang="en-US"/>
              <a:t>11/27/2023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7490</TotalTime>
  <Application>LibreOffice/7.3.7.2$Linux_X86_64 LibreOffice_project/30$Build-2</Application>
  <AppVersion>15.0000</AppVersion>
  <Company>HOME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2018-09-28T16:40:41Z</dcterms:created>
  <dc:creator>USER</dc:creator>
  <dc:description/>
  <dc:language>en-US</dc:language>
  <cp:lastModifiedBy/>
  <dcterms:modified xsi:type="dcterms:W3CDTF">2023-11-27T00:26:01Z</dcterms:modified>
  <cp:revision>2130</cp:revision>
  <dc:subject/>
  <dc:title>Node JS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r8>1</vt:r8>
  </property>
  <property fmtid="{D5CDD505-2E9C-101B-9397-08002B2CF9AE}" pid="3" name="PresentationFormat">
    <vt:lpwstr>On-screen Show (4:3)</vt:lpwstr>
  </property>
  <property fmtid="{D5CDD505-2E9C-101B-9397-08002B2CF9AE}" pid="4" name="Slides">
    <vt:r8>3</vt:r8>
  </property>
</Properties>
</file>